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8" r:id="rId7"/>
    <p:sldId id="261" r:id="rId8"/>
    <p:sldId id="265" r:id="rId9"/>
    <p:sldId id="271" r:id="rId10"/>
    <p:sldId id="262" r:id="rId11"/>
    <p:sldId id="263" r:id="rId12"/>
    <p:sldId id="266" r:id="rId13"/>
    <p:sldId id="264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3" autoAdjust="0"/>
    <p:restoredTop sz="94660"/>
  </p:normalViewPr>
  <p:slideViewPr>
    <p:cSldViewPr>
      <p:cViewPr varScale="1">
        <p:scale>
          <a:sx n="61" d="100"/>
          <a:sy n="61" d="100"/>
        </p:scale>
        <p:origin x="-135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E83F-61EB-48CB-B6A2-FF9B38B0FF31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12AB-7C1F-41DC-8AE1-4952A64FE42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E83F-61EB-48CB-B6A2-FF9B38B0FF31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12AB-7C1F-41DC-8AE1-4952A64FE4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E83F-61EB-48CB-B6A2-FF9B38B0FF31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12AB-7C1F-41DC-8AE1-4952A64FE4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E83F-61EB-48CB-B6A2-FF9B38B0FF31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12AB-7C1F-41DC-8AE1-4952A64FE4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E83F-61EB-48CB-B6A2-FF9B38B0FF31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12AB-7C1F-41DC-8AE1-4952A64FE4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E83F-61EB-48CB-B6A2-FF9B38B0FF31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12AB-7C1F-41DC-8AE1-4952A64FE4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E83F-61EB-48CB-B6A2-FF9B38B0FF31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12AB-7C1F-41DC-8AE1-4952A64FE42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E83F-61EB-48CB-B6A2-FF9B38B0FF31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12AB-7C1F-41DC-8AE1-4952A64FE4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E83F-61EB-48CB-B6A2-FF9B38B0FF31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12AB-7C1F-41DC-8AE1-4952A64FE4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E83F-61EB-48CB-B6A2-FF9B38B0FF31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12AB-7C1F-41DC-8AE1-4952A64FE4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E83F-61EB-48CB-B6A2-FF9B38B0FF31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12AB-7C1F-41DC-8AE1-4952A64FE42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9DE83F-61EB-48CB-B6A2-FF9B38B0FF31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512AB-7C1F-41DC-8AE1-4952A64FE4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00710"/>
            <a:ext cx="3816424" cy="31246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48871" cy="338437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/>
              <a:t>«Методы и приёмы по формированию занимательной математики»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quarter" idx="13"/>
          </p:nvPr>
        </p:nvSpPr>
        <p:spPr>
          <a:xfrm>
            <a:off x="4211960" y="4437111"/>
            <a:ext cx="4608511" cy="187220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i="1" dirty="0" smtClean="0"/>
              <a:t>Выполнила: Маркина И.Г.</a:t>
            </a:r>
          </a:p>
          <a:p>
            <a:pPr marL="45720" indent="0">
              <a:buNone/>
            </a:pPr>
            <a:r>
              <a:rPr lang="ru-RU" sz="2800" i="1" dirty="0" smtClean="0"/>
              <a:t>                   Рубцова В.В.</a:t>
            </a:r>
          </a:p>
          <a:p>
            <a:pPr marL="45720" indent="0">
              <a:buNone/>
            </a:pPr>
            <a:r>
              <a:rPr lang="ru-RU" sz="2800" i="1" dirty="0" smtClean="0"/>
              <a:t>     </a:t>
            </a:r>
            <a:r>
              <a:rPr lang="ru-RU" sz="2400" i="1" dirty="0" smtClean="0"/>
              <a:t>МОУ Детский сад № 350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17506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136904" cy="5832648"/>
          </a:xfrm>
        </p:spPr>
      </p:pic>
    </p:spTree>
    <p:extLst>
      <p:ext uri="{BB962C8B-B14F-4D97-AF65-F5344CB8AC3E}">
        <p14:creationId xmlns:p14="http://schemas.microsoft.com/office/powerpoint/2010/main" val="407342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88" y="2708920"/>
            <a:ext cx="5245372" cy="37442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992888" cy="2581799"/>
          </a:xfrm>
        </p:spPr>
      </p:pic>
    </p:spTree>
    <p:extLst>
      <p:ext uri="{BB962C8B-B14F-4D97-AF65-F5344CB8AC3E}">
        <p14:creationId xmlns:p14="http://schemas.microsoft.com/office/powerpoint/2010/main" val="2722083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920880" cy="5649808"/>
          </a:xfrm>
        </p:spPr>
        <p:txBody>
          <a:bodyPr/>
          <a:lstStyle/>
          <a:p>
            <a:pPr marL="45720" indent="0">
              <a:buNone/>
            </a:pPr>
            <a:r>
              <a:rPr lang="ru-RU" sz="2800" dirty="0" smtClean="0"/>
              <a:t>Практическим методам</a:t>
            </a:r>
            <a:r>
              <a:rPr lang="ru-RU" sz="2800" dirty="0"/>
              <a:t> – упражнениям, игровым задачам, дидактическим играм, дидактическим упражнениям – отводится большое место. </a:t>
            </a:r>
            <a:endParaRPr lang="ru-RU" sz="2800" dirty="0" smtClean="0"/>
          </a:p>
          <a:p>
            <a:pPr marL="45720" indent="0">
              <a:buNone/>
            </a:pPr>
            <a:endParaRPr lang="ru-RU" sz="2800" dirty="0"/>
          </a:p>
          <a:p>
            <a:pPr marL="45720" indent="0">
              <a:buNone/>
            </a:pPr>
            <a:r>
              <a:rPr lang="ru-RU" sz="2800" dirty="0" smtClean="0"/>
              <a:t>Ребёнок </a:t>
            </a:r>
            <a:r>
              <a:rPr lang="ru-RU" sz="2800" dirty="0"/>
              <a:t>должен не только слушать, воспринимать, но и сам должен участвовать в выполнении той или иной задачи. И чем больше он будет играть в дидактические игры, выполнять задания, тем лучше усвоит </a:t>
            </a:r>
            <a:r>
              <a:rPr lang="ru-RU" sz="2800" dirty="0" smtClean="0"/>
              <a:t>материал.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221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1340768"/>
            <a:ext cx="4823768" cy="3960440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4896544" cy="5688632"/>
          </a:xfrm>
        </p:spPr>
      </p:pic>
    </p:spTree>
    <p:extLst>
      <p:ext uri="{BB962C8B-B14F-4D97-AF65-F5344CB8AC3E}">
        <p14:creationId xmlns:p14="http://schemas.microsoft.com/office/powerpoint/2010/main" val="476409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620688"/>
            <a:ext cx="7920880" cy="5688632"/>
          </a:xfrm>
        </p:spPr>
        <p:txBody>
          <a:bodyPr/>
          <a:lstStyle/>
          <a:p>
            <a:pPr marL="45720" indent="0">
              <a:buNone/>
            </a:pPr>
            <a:r>
              <a:rPr lang="ru-RU" sz="2800" dirty="0" smtClean="0"/>
              <a:t>Игровая форма является понятной и интересной детям. С каждым занятием дети всё больше втягиваются в обучающий процесс, но при этом занятия остаются игрой.</a:t>
            </a:r>
          </a:p>
          <a:p>
            <a:pPr marL="45720" indent="0">
              <a:buNone/>
            </a:pPr>
            <a:endParaRPr lang="ru-RU" sz="2800" dirty="0"/>
          </a:p>
          <a:p>
            <a:pPr marL="45720" indent="0">
              <a:buNone/>
            </a:pPr>
            <a:endParaRPr lang="ru-RU" sz="2800" dirty="0" smtClean="0"/>
          </a:p>
          <a:p>
            <a:pPr marL="45720" indent="0">
              <a:buNone/>
            </a:pPr>
            <a:r>
              <a:rPr lang="ru-RU" sz="2800" dirty="0" smtClean="0"/>
              <a:t>Использование игрового метода позволяет ребёнку, в процессе игры складывать, вычитать, решать разного рода задачи, выполнять логические операции.</a:t>
            </a:r>
            <a:endParaRPr lang="ru-RU" sz="2800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500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4032448" cy="3384376"/>
          </a:xfr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76672"/>
            <a:ext cx="4968552" cy="5904656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ru-RU" sz="4100" b="1" dirty="0"/>
              <a:t>Благодаря различным методам и приёмам удаётся </a:t>
            </a:r>
            <a:r>
              <a:rPr lang="ru-RU" sz="4100" b="1" dirty="0" smtClean="0"/>
              <a:t>сконцентрировать </a:t>
            </a:r>
            <a:r>
              <a:rPr lang="ru-RU" sz="4100" b="1" dirty="0"/>
              <a:t>внимание и привлечь интерес у дошкольников к математике. </a:t>
            </a:r>
          </a:p>
          <a:p>
            <a:pPr marL="45720" indent="0">
              <a:buNone/>
            </a:pPr>
            <a:endParaRPr lang="ru-RU" sz="4100" b="1" dirty="0" smtClean="0"/>
          </a:p>
          <a:p>
            <a:pPr marL="45720" indent="0" algn="ctr">
              <a:buNone/>
            </a:pPr>
            <a:r>
              <a:rPr lang="ru-RU" sz="4100" b="1" dirty="0" smtClean="0"/>
              <a:t>Постепенно </a:t>
            </a:r>
            <a:r>
              <a:rPr lang="ru-RU" sz="4100" b="1" dirty="0"/>
              <a:t>у детей пробуждается интерес к самому предмету занимательной математики</a:t>
            </a:r>
            <a:r>
              <a:rPr lang="ru-RU" sz="4100" dirty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13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6864" cy="612068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>
                <a:effectLst/>
              </a:rPr>
              <a:t>В</a:t>
            </a:r>
            <a:r>
              <a:rPr lang="ru-RU" sz="3200" dirty="0" smtClean="0">
                <a:effectLst/>
              </a:rPr>
              <a:t>едущий </a:t>
            </a:r>
            <a:r>
              <a:rPr lang="ru-RU" sz="3200" dirty="0">
                <a:effectLst/>
              </a:rPr>
              <a:t>вид деятельности в детском саду является игра. </a:t>
            </a:r>
            <a:r>
              <a:rPr lang="ru-RU" sz="3200" dirty="0" smtClean="0">
                <a:effectLst/>
              </a:rPr>
              <a:t>Занятия даются </a:t>
            </a:r>
            <a:r>
              <a:rPr lang="ru-RU" sz="3200" dirty="0">
                <a:effectLst/>
              </a:rPr>
              <a:t>в занимательной форме, в форме </a:t>
            </a:r>
            <a:r>
              <a:rPr lang="ru-RU" sz="3200" dirty="0" smtClean="0">
                <a:effectLst/>
              </a:rPr>
              <a:t>игры.</a:t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Каждый ребёнок талантлив по – своему. На занятиях нужно хвалить каждого ребёнка, сделать всё возможное, чтобы у ребёнка возникла вера в свои возможности и желание добывать знания.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4127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98" y="3645024"/>
            <a:ext cx="4480373" cy="2879601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20879" cy="4248472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/>
              <a:t>Человеческий мозг, тем более ребёнка не выдерживает однообразия. Чтобы ребёнок полюбил математику, надо показать её красоту и важность.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Как сформировать интерес к формированию математических способностей</a:t>
            </a:r>
            <a:r>
              <a:rPr lang="en-US" sz="2400" dirty="0" smtClean="0"/>
              <a:t>?</a:t>
            </a:r>
            <a:r>
              <a:rPr lang="ru-RU" sz="2400" dirty="0" smtClean="0"/>
              <a:t> Через самостоятельность и активность, через поисковую деятельность.</a:t>
            </a:r>
            <a:br>
              <a:rPr lang="ru-RU" sz="2400" dirty="0" smtClean="0"/>
            </a:br>
            <a:r>
              <a:rPr lang="ru-RU" sz="2400" dirty="0" smtClean="0"/>
              <a:t>В своей работе используем разнообразные приёмы.</a:t>
            </a:r>
            <a:br>
              <a:rPr lang="ru-RU" sz="2400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950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6120680"/>
          </a:xfrm>
        </p:spPr>
      </p:pic>
    </p:spTree>
    <p:extLst>
      <p:ext uri="{BB962C8B-B14F-4D97-AF65-F5344CB8AC3E}">
        <p14:creationId xmlns:p14="http://schemas.microsoft.com/office/powerpoint/2010/main" val="167254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852936"/>
            <a:ext cx="5328592" cy="3722714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136904" cy="3744416"/>
          </a:xfrm>
        </p:spPr>
      </p:pic>
    </p:spTree>
    <p:extLst>
      <p:ext uri="{BB962C8B-B14F-4D97-AF65-F5344CB8AC3E}">
        <p14:creationId xmlns:p14="http://schemas.microsoft.com/office/powerpoint/2010/main" val="9479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620688"/>
            <a:ext cx="7992888" cy="568863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dirty="0" smtClean="0"/>
              <a:t>Так же к словесному методу относится</a:t>
            </a:r>
            <a:r>
              <a:rPr lang="ru-RU" sz="3200" dirty="0"/>
              <a:t>: </a:t>
            </a:r>
            <a:r>
              <a:rPr lang="ru-RU" sz="3200" dirty="0" smtClean="0"/>
              <a:t>рассказывание, </a:t>
            </a:r>
            <a:r>
              <a:rPr lang="ru-RU" sz="3200" dirty="0"/>
              <a:t>пояснения, словесные дидактические игры. </a:t>
            </a:r>
            <a:endParaRPr lang="ru-RU" sz="3200" dirty="0" smtClean="0"/>
          </a:p>
          <a:p>
            <a:pPr marL="45720" indent="0">
              <a:buNone/>
            </a:pPr>
            <a:r>
              <a:rPr lang="ru-RU" sz="3200" dirty="0" smtClean="0"/>
              <a:t>Часто </a:t>
            </a:r>
            <a:r>
              <a:rPr lang="ru-RU" sz="3200" dirty="0"/>
              <a:t>на одном занятии используются разные методы в разном их сочетании. </a:t>
            </a:r>
            <a:endParaRPr lang="ru-RU" sz="3200" dirty="0" smtClean="0"/>
          </a:p>
          <a:p>
            <a:pPr marL="45720" indent="0">
              <a:buNone/>
            </a:pPr>
            <a:r>
              <a:rPr lang="ru-RU" sz="3200" dirty="0" smtClean="0"/>
              <a:t>Одним </a:t>
            </a:r>
            <a:r>
              <a:rPr lang="ru-RU" sz="3200" dirty="0"/>
              <a:t>из существенных словесных приемов в обучении детей математике является инструкция, отражающая суть той деятельности, которую предстоит выполнить детям.</a:t>
            </a:r>
          </a:p>
        </p:txBody>
      </p:sp>
    </p:spTree>
    <p:extLst>
      <p:ext uri="{BB962C8B-B14F-4D97-AF65-F5344CB8AC3E}">
        <p14:creationId xmlns:p14="http://schemas.microsoft.com/office/powerpoint/2010/main" val="373240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992888" cy="5904656"/>
          </a:xfrm>
        </p:spPr>
      </p:pic>
    </p:spTree>
    <p:extLst>
      <p:ext uri="{BB962C8B-B14F-4D97-AF65-F5344CB8AC3E}">
        <p14:creationId xmlns:p14="http://schemas.microsoft.com/office/powerpoint/2010/main" val="2105728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548680"/>
            <a:ext cx="8064896" cy="58326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/>
              <a:t>- демонстрационный материал, который используется у доски. Он крупного размера, яркий, красочный, разнообразный.</a:t>
            </a:r>
          </a:p>
          <a:p>
            <a:pPr marL="45720" indent="0">
              <a:buNone/>
            </a:pPr>
            <a:r>
              <a:rPr lang="ru-RU" sz="2800" dirty="0"/>
              <a:t>- раздаточный, мелкий материал, который раздаётся каждому ребёнку. </a:t>
            </a:r>
          </a:p>
          <a:p>
            <a:pPr marL="45720" indent="0">
              <a:buNone/>
            </a:pPr>
            <a:r>
              <a:rPr lang="ru-RU" sz="2800" dirty="0"/>
              <a:t>Всё занятие </a:t>
            </a:r>
            <a:r>
              <a:rPr lang="ru-RU" sz="2800" dirty="0" smtClean="0"/>
              <a:t>строится </a:t>
            </a:r>
            <a:r>
              <a:rPr lang="ru-RU" sz="2800" dirty="0"/>
              <a:t>на наглядности, поэтому и демонстрационный, и раздаточный материал должен быть художественно оформлен, отвечать эстетическим требованиям: привлекательность имеет огромное значение в обучении – с красивыми пособиями детям заниматься интереснее.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45448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208912" cy="5832648"/>
          </a:xfrm>
        </p:spPr>
      </p:pic>
    </p:spTree>
    <p:extLst>
      <p:ext uri="{BB962C8B-B14F-4D97-AF65-F5344CB8AC3E}">
        <p14:creationId xmlns:p14="http://schemas.microsoft.com/office/powerpoint/2010/main" val="244448815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155</TotalTime>
  <Words>257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«Методы и приёмы по формированию занимательной математики»</vt:lpstr>
      <vt:lpstr>Ведущий вид деятельности в детском саду является игра. Занятия даются в занимательной форме, в форме игры.  Каждый ребёнок талантлив по – своему. На занятиях нужно хвалить каждого ребёнка, сделать всё возможное, чтобы у ребёнка возникла вера в свои возможности и желание добывать знания.</vt:lpstr>
      <vt:lpstr>Человеческий мозг, тем более ребёнка не выдерживает однообразия. Чтобы ребёнок полюбил математику, надо показать её красоту и важность.  Как сформировать интерес к формированию математических способностей? Через самостоятельность и активность, через поисковую деятельность. В своей работе используем разнообразные приёмы.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«Методы и приёмы по формированию занимательной математики»</dc:title>
  <dc:creator>polzovatel</dc:creator>
  <cp:lastModifiedBy>polzovatel</cp:lastModifiedBy>
  <cp:revision>13</cp:revision>
  <dcterms:created xsi:type="dcterms:W3CDTF">2022-02-13T14:54:32Z</dcterms:created>
  <dcterms:modified xsi:type="dcterms:W3CDTF">2022-02-13T17:29:49Z</dcterms:modified>
</cp:coreProperties>
</file>